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Frank Ruhl Libre"/>
      <p:regular r:id="rId33"/>
      <p:bold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FrankRuhlLibre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7.xml"/><Relationship Id="rId34" Type="http://schemas.openxmlformats.org/officeDocument/2006/relationships/font" Target="fonts/FrankRuhlLibre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76b9d132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76b9d132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9f11c4f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9f11c4f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76b9d132d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76b9d132d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eed7d3d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8eed7d3d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76b9d132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76b9d132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76b9d132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76b9d132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9f11c4f3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9f11c4f3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76b9d132d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976b9d132d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76b9d132d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76b9d132d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76b9d132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76b9d132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06743487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06743487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9f11c4f3f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89f11c4f3f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06743487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06743487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9f11c4f3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9f11c4f3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76b9d13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976b9d13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76b9d132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76b9d132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76b9d13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76b9d13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76b9d132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76b9d132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accent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3" name="Google Shape;6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2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2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1" name="Google Shape;81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4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5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descr=" "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802" y="-34225"/>
            <a:ext cx="9269596" cy="5180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6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1_1_1_1">
    <p:bg>
      <p:bgPr>
        <a:solidFill>
          <a:srgbClr val="220337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367" l="308" r="327" t="357"/>
          <a:stretch/>
        </p:blipFill>
        <p:spPr>
          <a:xfrm>
            <a:off x="0" y="250"/>
            <a:ext cx="91439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>
            <a:off x="4583948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" name="Google Shape;36;p6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3">
            <a:alphaModFix/>
          </a:blip>
          <a:srcRect b="0" l="0" r="0" t="29770"/>
          <a:stretch/>
        </p:blipFill>
        <p:spPr>
          <a:xfrm>
            <a:off x="0" y="1"/>
            <a:ext cx="9144003" cy="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56" name="Google Shape;5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60" name="Google Shape;6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sz="7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sz="3600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ai.com/research/techniques-for-training-large-neural-network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abs/1106.573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abs/2205.05198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06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96200" y="4275729"/>
            <a:ext cx="4151400" cy="3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11/06/2023</a:t>
            </a:r>
            <a:endParaRPr/>
          </a:p>
        </p:txBody>
      </p:sp>
      <p:sp>
        <p:nvSpPr>
          <p:cNvPr id="112" name="Google Shape;112;p19"/>
          <p:cNvSpPr txBox="1"/>
          <p:nvPr>
            <p:ph idx="2" type="subTitle"/>
          </p:nvPr>
        </p:nvSpPr>
        <p:spPr>
          <a:xfrm>
            <a:off x="2496200" y="2791614"/>
            <a:ext cx="41514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Xiang </a:t>
            </a:r>
            <a:r>
              <a:rPr lang="en"/>
              <a:t>Pan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MOE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25" y="1288225"/>
            <a:ext cx="6897475" cy="33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54525" y="1394925"/>
            <a:ext cx="74472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Scaling Law for LLM Training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" name="Google Shape;196;p29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9"/>
          <p:cNvSpPr txBox="1"/>
          <p:nvPr/>
        </p:nvSpPr>
        <p:spPr>
          <a:xfrm>
            <a:off x="1180725" y="478512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Law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492275" y="1446675"/>
            <a:ext cx="816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Why do we care about scaling law?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88" y="1939275"/>
            <a:ext cx="7808727" cy="25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Optimal Configuration for LLM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92275" y="1446675"/>
            <a:ext cx="816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Montserrat"/>
                <a:ea typeface="Montserrat"/>
                <a:cs typeface="Montserrat"/>
                <a:sym typeface="Montserrat"/>
              </a:rPr>
              <a:t>Given a fixed FLOPs budget, how should one trade-off model size and the number of training tokens?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18" name="Google Shape;218;p3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" y="1283900"/>
            <a:ext cx="4552197" cy="29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/>
        </p:nvSpPr>
        <p:spPr>
          <a:xfrm>
            <a:off x="4891175" y="1256350"/>
            <a:ext cx="394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1: Fix model sizes and vary number of training tokens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2: IsoFLOP profiles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3: Fitting a parametric loss function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1: Fix model sizes and vary number of training tokens</a:t>
            </a:r>
            <a:endParaRPr sz="2000">
              <a:solidFill>
                <a:schemeClr val="hlink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407175" y="1256350"/>
            <a:ext cx="84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338" y="1027475"/>
            <a:ext cx="6845624" cy="30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2: IsoFLOP profiles</a:t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407175" y="1022400"/>
            <a:ext cx="842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For a given FLOP budget, what is the optimal parameter count?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563" y="1515000"/>
            <a:ext cx="6716124" cy="31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Approach 3: </a:t>
            </a:r>
            <a:r>
              <a:rPr lang="en" sz="2000">
                <a:solidFill>
                  <a:schemeClr val="hlink"/>
                </a:solidFill>
              </a:rPr>
              <a:t>Fitting a parametric loss function</a:t>
            </a:r>
            <a:endParaRPr sz="20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hlink"/>
              </a:solidFill>
            </a:endParaRPr>
          </a:p>
        </p:txBody>
      </p:sp>
      <p:sp>
        <p:nvSpPr>
          <p:cNvPr id="243" name="Google Shape;243;p3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103375"/>
            <a:ext cx="3337549" cy="10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4006600" y="1247800"/>
            <a:ext cx="515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N: Model Size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D: Token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863" y="2118100"/>
            <a:ext cx="5848622" cy="268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52" name="Google Shape;252;p3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5" y="1283900"/>
            <a:ext cx="4552197" cy="29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4891175" y="1256350"/>
            <a:ext cx="394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1: Fix model sizes and vary number of training tokens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2: IsoFLOP profiles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Approach 3: Fitting a parametric loss function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 (Token, Parameter)</a:t>
            </a:r>
            <a:endParaRPr/>
          </a:p>
        </p:txBody>
      </p:sp>
      <p:sp>
        <p:nvSpPr>
          <p:cNvPr id="261" name="Google Shape;261;p3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02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492275" y="1446675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25"/>
            <a:ext cx="8839202" cy="2869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LLM Training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sz="9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9" name="Google Shape;119;p20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Training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30000" y="1352350"/>
            <a:ext cx="86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75" y="1232325"/>
            <a:ext cx="7949499" cy="308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Parallelism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311700" y="1352350"/>
            <a:ext cx="79062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Model Fits into a single GPU memory</a:t>
            </a:r>
            <a:endParaRPr b="1"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Keep multiple copies of parameters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b="1"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Steps</a:t>
            </a: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independently compute the gradient on each worker;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average the gradients across workers;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synchronous overhead!</a:t>
            </a:r>
            <a:endParaRPr b="1" sz="13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Char char="■"/>
            </a:pP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/>
              </a:rPr>
              <a:t>asynchronous synchronization schemes</a:t>
            </a:r>
            <a:r>
              <a:rPr b="1" lang="en" sz="135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1" sz="135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independently compute the same new parameters on each worker.</a:t>
            </a:r>
            <a:endParaRPr sz="16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waiting for outputs from the previous machine 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GPipe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Parallelism</a:t>
            </a:r>
            <a:endParaRPr/>
          </a:p>
        </p:txBody>
      </p:sp>
      <p:sp>
        <p:nvSpPr>
          <p:cNvPr id="158" name="Google Shape;158;p2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473425" y="1361800"/>
            <a:ext cx="88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PipeDream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4400"/>
            <a:ext cx="59340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Parallelism</a:t>
            </a:r>
            <a:endParaRPr/>
          </a:p>
        </p:txBody>
      </p:sp>
      <p:sp>
        <p:nvSpPr>
          <p:cNvPr id="167" name="Google Shape;167;p2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473425" y="1361800"/>
            <a:ext cx="88083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Transformer/CNN -&gt; Matrix Multiplication</a:t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Georgia"/>
              <a:buChar char="❏"/>
            </a:pPr>
            <a:r>
              <a:rPr lang="en" sz="135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Sequence parallelism</a:t>
            </a:r>
            <a:r>
              <a:rPr lang="en" sz="135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:</a:t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01525"/>
            <a:ext cx="7209175" cy="22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Parallelism</a:t>
            </a:r>
            <a:endParaRPr/>
          </a:p>
        </p:txBody>
      </p:sp>
      <p:sp>
        <p:nvSpPr>
          <p:cNvPr id="176" name="Google Shape;176;p2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sz="700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30000" y="1352350"/>
            <a:ext cx="54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9375"/>
            <a:ext cx="5030425" cy="17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928" y="3235675"/>
            <a:ext cx="3251277" cy="1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799" y="3041962"/>
            <a:ext cx="3620974" cy="1874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2125" y="542225"/>
            <a:ext cx="3620976" cy="21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